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69" r:id="rId15"/>
    <p:sldId id="283" r:id="rId16"/>
    <p:sldId id="282"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28"/>
    <p:restoredTop sz="94694"/>
  </p:normalViewPr>
  <p:slideViewPr>
    <p:cSldViewPr snapToGrid="0" snapToObjects="1">
      <p:cViewPr varScale="1">
        <p:scale>
          <a:sx n="106" d="100"/>
          <a:sy n="106" d="100"/>
        </p:scale>
        <p:origin x="200"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9/30/19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9/30/19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3.png"/><Relationship Id="rId4" Type="http://schemas.openxmlformats.org/officeDocument/2006/relationships/hyperlink" Target="https://www.bankinfosecurity.com/rising-attack-vector-for-industrial-iot-smartphone-apps-a-1058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jpeg"/><Relationship Id="rId3" Type="http://schemas.openxmlformats.org/officeDocument/2006/relationships/image" Target="../media/image38.svg"/><Relationship Id="rId7" Type="http://schemas.openxmlformats.org/officeDocument/2006/relationships/image" Target="../media/image42.png"/><Relationship Id="rId12"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8.svg"/><Relationship Id="rId7" Type="http://schemas.openxmlformats.org/officeDocument/2006/relationships/image" Target="../media/image45.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50.svg"/></Relationships>
</file>

<file path=ppt/slides/_rels/slide21.xml.rels><?xml version="1.0" encoding="UTF-8" standalone="yes"?>
<Relationships xmlns="http://schemas.openxmlformats.org/package/2006/relationships"><Relationship Id="rId8" Type="http://schemas.openxmlformats.org/officeDocument/2006/relationships/image" Target="../media/image54.tiff"/><Relationship Id="rId13" Type="http://schemas.openxmlformats.org/officeDocument/2006/relationships/image" Target="../media/image55.tiff"/><Relationship Id="rId18" Type="http://schemas.openxmlformats.org/officeDocument/2006/relationships/image" Target="../media/image60.tiff"/><Relationship Id="rId3" Type="http://schemas.openxmlformats.org/officeDocument/2006/relationships/image" Target="../media/image51.tiff"/><Relationship Id="rId7" Type="http://schemas.openxmlformats.org/officeDocument/2006/relationships/image" Target="../media/image38.svg"/><Relationship Id="rId12" Type="http://schemas.openxmlformats.org/officeDocument/2006/relationships/image" Target="../media/image45.svg"/><Relationship Id="rId17" Type="http://schemas.openxmlformats.org/officeDocument/2006/relationships/image" Target="../media/image59.tiff"/><Relationship Id="rId2" Type="http://schemas.openxmlformats.org/officeDocument/2006/relationships/hyperlink" Target="https://github.com/tim124058/ASUS-SmartHome-Exploit" TargetMode="External"/><Relationship Id="rId16" Type="http://schemas.openxmlformats.org/officeDocument/2006/relationships/image" Target="../media/image58.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4.png"/><Relationship Id="rId5" Type="http://schemas.openxmlformats.org/officeDocument/2006/relationships/image" Target="../media/image53.tiff"/><Relationship Id="rId15" Type="http://schemas.openxmlformats.org/officeDocument/2006/relationships/image" Target="../media/image57.png"/><Relationship Id="rId10" Type="http://schemas.openxmlformats.org/officeDocument/2006/relationships/image" Target="../media/image43.svg"/><Relationship Id="rId19" Type="http://schemas.openxmlformats.org/officeDocument/2006/relationships/image" Target="../media/image8.png"/><Relationship Id="rId4" Type="http://schemas.openxmlformats.org/officeDocument/2006/relationships/image" Target="../media/image52.tiff"/><Relationship Id="rId9" Type="http://schemas.openxmlformats.org/officeDocument/2006/relationships/image" Target="../media/image42.png"/><Relationship Id="rId14" Type="http://schemas.openxmlformats.org/officeDocument/2006/relationships/image" Target="../media/image56.tiff"/></Relationships>
</file>

<file path=ppt/slides/_rels/slide22.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50.svg"/><Relationship Id="rId3" Type="http://schemas.openxmlformats.org/officeDocument/2006/relationships/image" Target="../media/image52.tiff"/><Relationship Id="rId7" Type="http://schemas.openxmlformats.org/officeDocument/2006/relationships/image" Target="../media/image42.png"/><Relationship Id="rId12" Type="http://schemas.openxmlformats.org/officeDocument/2006/relationships/image" Target="../media/image49.png"/><Relationship Id="rId2" Type="http://schemas.openxmlformats.org/officeDocument/2006/relationships/image" Target="../media/image51.tiff"/><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61.tiff"/><Relationship Id="rId5" Type="http://schemas.openxmlformats.org/officeDocument/2006/relationships/image" Target="../media/image37.png"/><Relationship Id="rId10" Type="http://schemas.openxmlformats.org/officeDocument/2006/relationships/image" Target="../media/image45.svg"/><Relationship Id="rId4" Type="http://schemas.openxmlformats.org/officeDocument/2006/relationships/image" Target="../media/image53.tiff"/><Relationship Id="rId9" Type="http://schemas.openxmlformats.org/officeDocument/2006/relationships/image" Target="../media/image44.png"/><Relationship Id="rId14" Type="http://schemas.openxmlformats.org/officeDocument/2006/relationships/image" Target="../media/image6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1603170" y="2366600"/>
            <a:ext cx="9963396" cy="1367896"/>
          </a:xfrm>
        </p:spPr>
        <p:txBody>
          <a:bodyPr>
            <a:normAutofit/>
          </a:bodyPr>
          <a:lstStyle/>
          <a:p>
            <a:pPr algn="ctr"/>
            <a:r>
              <a:rPr lang="en-US" sz="3600" dirty="0">
                <a:solidFill>
                  <a:srgbClr val="0070C0"/>
                </a:solidFill>
              </a:rPr>
              <a:t>Mobile and IOT: </a:t>
            </a:r>
            <a:br>
              <a:rPr lang="en-US" sz="3600" dirty="0">
                <a:solidFill>
                  <a:srgbClr val="0070C0"/>
                </a:solidFill>
              </a:rPr>
            </a:br>
            <a:r>
              <a:rPr lang="en-US" sz="3600" dirty="0">
                <a:solidFill>
                  <a:srgbClr val="0070C0"/>
                </a:solidFill>
              </a:rPr>
              <a:t>The “ODD couple” of APPLICATION </a:t>
            </a:r>
            <a:r>
              <a:rPr lang="en-US" sz="3600" dirty="0" err="1">
                <a:solidFill>
                  <a:srgbClr val="0070C0"/>
                </a:solidFill>
              </a:rPr>
              <a:t>SECURITy</a:t>
            </a:r>
            <a:endParaRPr lang="en-US" sz="36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4394958"/>
            <a:ext cx="6857999" cy="953029"/>
          </a:xfrm>
        </p:spPr>
        <p:txBody>
          <a:bodyPr>
            <a:normAutofit fontScale="92500" lnSpcReduction="20000"/>
          </a:bodyPr>
          <a:lstStyle/>
          <a:p>
            <a:pPr algn="ctr"/>
            <a:r>
              <a:rPr lang="en-US" sz="2800" dirty="0">
                <a:solidFill>
                  <a:schemeClr val="tx1"/>
                </a:solidFill>
              </a:rPr>
              <a:t>Alessio Merlo</a:t>
            </a:r>
          </a:p>
          <a:p>
            <a:pPr algn="ctr"/>
            <a:r>
              <a:rPr lang="en-US" dirty="0">
                <a:solidFill>
                  <a:schemeClr val="bg2"/>
                </a:solidFill>
              </a:rPr>
              <a:t>DIBRIS – University of Genoa</a:t>
            </a:r>
          </a:p>
        </p:txBody>
      </p:sp>
      <p:pic>
        <p:nvPicPr>
          <p:cNvPr id="7" name="Immagine 6" descr="Immagine che contiene orologio, segnale&#10;&#10;Descrizione generata automaticamente">
            <a:extLst>
              <a:ext uri="{FF2B5EF4-FFF2-40B4-BE49-F238E27FC236}">
                <a16:creationId xmlns:a16="http://schemas.microsoft.com/office/drawing/2014/main" id="{4F7640EB-00A2-FB46-9C7A-B5996F025A7B}"/>
              </a:ext>
            </a:extLst>
          </p:cNvPr>
          <p:cNvPicPr>
            <a:picLocks noChangeAspect="1"/>
          </p:cNvPicPr>
          <p:nvPr/>
        </p:nvPicPr>
        <p:blipFill>
          <a:blip r:embed="rId2"/>
          <a:stretch>
            <a:fillRect/>
          </a:stretch>
        </p:blipFill>
        <p:spPr>
          <a:xfrm>
            <a:off x="6705497" y="264916"/>
            <a:ext cx="5486503" cy="1176306"/>
          </a:xfrm>
          <a:prstGeom prst="rect">
            <a:avLst/>
          </a:prstGeom>
        </p:spPr>
      </p:pic>
      <p:pic>
        <p:nvPicPr>
          <p:cNvPr id="9" name="Immagine 8" descr="Immagine che contiene disegnando, segnale, cibo&#10;&#10;Descrizione generata automaticamente">
            <a:extLst>
              <a:ext uri="{FF2B5EF4-FFF2-40B4-BE49-F238E27FC236}">
                <a16:creationId xmlns:a16="http://schemas.microsoft.com/office/drawing/2014/main" id="{61A91F10-3CDA-2A43-96FF-45A3D67E7ACA}"/>
              </a:ext>
            </a:extLst>
          </p:cNvPr>
          <p:cNvPicPr>
            <a:picLocks noChangeAspect="1"/>
          </p:cNvPicPr>
          <p:nvPr/>
        </p:nvPicPr>
        <p:blipFill>
          <a:blip r:embed="rId3"/>
          <a:stretch>
            <a:fillRect/>
          </a:stretch>
        </p:blipFill>
        <p:spPr>
          <a:xfrm>
            <a:off x="2167571" y="0"/>
            <a:ext cx="3318933" cy="1706139"/>
          </a:xfrm>
          <a:prstGeom prst="rect">
            <a:avLst/>
          </a:prstGeom>
        </p:spPr>
      </p:pic>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THERE a MOBILE-IOT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657101" y="154801"/>
            <a:ext cx="10877797"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IS there «ACTUALLY» a mobile-iot seurity problem?</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4"/>
              </a:rPr>
              <a:t>https://www.bankinfosecurity.com/rising-attack-vector-for-industrial-iot-smartphone-apps-a-10580</a:t>
            </a:r>
            <a:endParaRPr sz="2400" dirty="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 calcmode="lin" valueType="num">
                                      <p:cBhvr additive="base">
                                        <p:cTn id="7" dur="500" fill="hold"/>
                                        <p:tgtEl>
                                          <p:spTgt spid="1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
                                        </p:tgtEl>
                                        <p:attrNameLst>
                                          <p:attrName>style.visibility</p:attrName>
                                        </p:attrNameLst>
                                      </p:cBhvr>
                                      <p:to>
                                        <p:strVal val="visible"/>
                                      </p:to>
                                    </p:set>
                                    <p:anim calcmode="lin" valueType="num">
                                      <p:cBhvr additive="base">
                                        <p:cTn id="13" dur="500" fill="hold"/>
                                        <p:tgtEl>
                                          <p:spTgt spid="187"/>
                                        </p:tgtEl>
                                        <p:attrNameLst>
                                          <p:attrName>ppt_x</p:attrName>
                                        </p:attrNameLst>
                                      </p:cBhvr>
                                      <p:tavLst>
                                        <p:tav tm="0">
                                          <p:val>
                                            <p:strVal val="#ppt_x"/>
                                          </p:val>
                                        </p:tav>
                                        <p:tav tm="100000">
                                          <p:val>
                                            <p:strVal val="#ppt_x"/>
                                          </p:val>
                                        </p:tav>
                                      </p:tavLst>
                                    </p:anim>
                                    <p:anim calcmode="lin" valueType="num">
                                      <p:cBhvr additive="base">
                                        <p:cTn id="14" dur="500" fill="hold"/>
                                        <p:tgtEl>
                                          <p:spTgt spid="18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anim calcmode="lin" valueType="num">
                                      <p:cBhvr additive="base">
                                        <p:cTn id="17" dur="500" fill="hold"/>
                                        <p:tgtEl>
                                          <p:spTgt spid="180"/>
                                        </p:tgtEl>
                                        <p:attrNameLst>
                                          <p:attrName>ppt_x</p:attrName>
                                        </p:attrNameLst>
                                      </p:cBhvr>
                                      <p:tavLst>
                                        <p:tav tm="0">
                                          <p:val>
                                            <p:strVal val="#ppt_x"/>
                                          </p:val>
                                        </p:tav>
                                        <p:tav tm="100000">
                                          <p:val>
                                            <p:strVal val="#ppt_x"/>
                                          </p:val>
                                        </p:tav>
                                      </p:tavLst>
                                    </p:anim>
                                    <p:anim calcmode="lin" valueType="num">
                                      <p:cBhvr additive="base">
                                        <p:cTn id="18"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500" fill="hold"/>
                                        <p:tgtEl>
                                          <p:spTgt spid="181"/>
                                        </p:tgtEl>
                                        <p:attrNameLst>
                                          <p:attrName>ppt_x</p:attrName>
                                        </p:attrNameLst>
                                      </p:cBhvr>
                                      <p:tavLst>
                                        <p:tav tm="0">
                                          <p:val>
                                            <p:strVal val="#ppt_x"/>
                                          </p:val>
                                        </p:tav>
                                        <p:tav tm="100000">
                                          <p:val>
                                            <p:strVal val="#ppt_x"/>
                                          </p:val>
                                        </p:tav>
                                      </p:tavLst>
                                    </p:anim>
                                    <p:anim calcmode="lin" valueType="num">
                                      <p:cBhvr additive="base">
                                        <p:cTn id="24" dur="500" fill="hold"/>
                                        <p:tgtEl>
                                          <p:spTgt spid="18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anim calcmode="lin" valueType="num">
                                      <p:cBhvr additive="base">
                                        <p:cTn id="27" dur="500" fill="hold"/>
                                        <p:tgtEl>
                                          <p:spTgt spid="186"/>
                                        </p:tgtEl>
                                        <p:attrNameLst>
                                          <p:attrName>ppt_x</p:attrName>
                                        </p:attrNameLst>
                                      </p:cBhvr>
                                      <p:tavLst>
                                        <p:tav tm="0">
                                          <p:val>
                                            <p:strVal val="#ppt_x"/>
                                          </p:val>
                                        </p:tav>
                                        <p:tav tm="100000">
                                          <p:val>
                                            <p:strVal val="#ppt_x"/>
                                          </p:val>
                                        </p:tav>
                                      </p:tavLst>
                                    </p:anim>
                                    <p:anim calcmode="lin" valueType="num">
                                      <p:cBhvr additive="base">
                                        <p:cTn id="2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2"/>
                                        </p:tgtEl>
                                        <p:attrNameLst>
                                          <p:attrName>style.visibility</p:attrName>
                                        </p:attrNameLst>
                                      </p:cBhvr>
                                      <p:to>
                                        <p:strVal val="visible"/>
                                      </p:to>
                                    </p:set>
                                    <p:anim calcmode="lin" valueType="num">
                                      <p:cBhvr additive="base">
                                        <p:cTn id="33" dur="500" fill="hold"/>
                                        <p:tgtEl>
                                          <p:spTgt spid="182"/>
                                        </p:tgtEl>
                                        <p:attrNameLst>
                                          <p:attrName>ppt_x</p:attrName>
                                        </p:attrNameLst>
                                      </p:cBhvr>
                                      <p:tavLst>
                                        <p:tav tm="0">
                                          <p:val>
                                            <p:strVal val="#ppt_x"/>
                                          </p:val>
                                        </p:tav>
                                        <p:tav tm="100000">
                                          <p:val>
                                            <p:strVal val="#ppt_x"/>
                                          </p:val>
                                        </p:tav>
                                      </p:tavLst>
                                    </p:anim>
                                    <p:anim calcmode="lin" valueType="num">
                                      <p:cBhvr additive="base">
                                        <p:cTn id="34" dur="500" fill="hold"/>
                                        <p:tgtEl>
                                          <p:spTgt spid="1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85"/>
                                        </p:tgtEl>
                                        <p:attrNameLst>
                                          <p:attrName>style.visibility</p:attrName>
                                        </p:attrNameLst>
                                      </p:cBhvr>
                                      <p:to>
                                        <p:strVal val="visible"/>
                                      </p:to>
                                    </p:set>
                                    <p:anim calcmode="lin" valueType="num">
                                      <p:cBhvr additive="base">
                                        <p:cTn id="37" dur="500" fill="hold"/>
                                        <p:tgtEl>
                                          <p:spTgt spid="185"/>
                                        </p:tgtEl>
                                        <p:attrNameLst>
                                          <p:attrName>ppt_x</p:attrName>
                                        </p:attrNameLst>
                                      </p:cBhvr>
                                      <p:tavLst>
                                        <p:tav tm="0">
                                          <p:val>
                                            <p:strVal val="#ppt_x"/>
                                          </p:val>
                                        </p:tav>
                                        <p:tav tm="100000">
                                          <p:val>
                                            <p:strVal val="#ppt_x"/>
                                          </p:val>
                                        </p:tav>
                                      </p:tavLst>
                                    </p:anim>
                                    <p:anim calcmode="lin" valueType="num">
                                      <p:cBhvr additive="base">
                                        <p:cTn id="38"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182" grpId="0"/>
      <p:bldP spid="185" grpId="0" animBg="1"/>
      <p:bldP spid="186" grpId="0" animBg="1"/>
      <p:bldP spid="1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u="sng" dirty="0"/>
              <a:t>Aim</a:t>
            </a:r>
            <a:r>
              <a:rPr lang="en-US" dirty="0"/>
              <a:t>: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P spid="16" grpId="0" animBg="1"/>
      <p:bldP spid="17" grpId="0" animBg="1"/>
      <p:bldP spid="18" grpId="0"/>
      <p:bldP spid="19" grpId="0"/>
      <p:bldP spid="23" grpId="0" animBg="1"/>
      <p:bldP spid="24" grpId="0" animBg="1"/>
      <p:bldP spid="25" grpId="0" animBg="1"/>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36017" y="1748817"/>
            <a:ext cx="1541784" cy="3351704"/>
          </a:xfrm>
          <a:prstGeom prst="rect">
            <a:avLst/>
          </a:prstGeom>
        </p:spPr>
      </p:pic>
      <p:pic>
        <p:nvPicPr>
          <p:cNvPr id="28" name="Immagine 27">
            <a:extLst>
              <a:ext uri="{FF2B5EF4-FFF2-40B4-BE49-F238E27FC236}">
                <a16:creationId xmlns:a16="http://schemas.microsoft.com/office/drawing/2014/main" id="{BE0F7371-AC99-D44E-9F7C-0199272CE529}"/>
              </a:ext>
            </a:extLst>
          </p:cNvPr>
          <p:cNvPicPr>
            <a:picLocks noChangeAspect="1"/>
          </p:cNvPicPr>
          <p:nvPr/>
        </p:nvPicPr>
        <p:blipFill>
          <a:blip r:embed="rId19"/>
          <a:stretch>
            <a:fillRect/>
          </a:stretch>
        </p:blipFill>
        <p:spPr>
          <a:xfrm>
            <a:off x="6534653" y="978264"/>
            <a:ext cx="657843" cy="645272"/>
          </a:xfrm>
          <a:prstGeom prst="rect">
            <a:avLst/>
          </a:prstGeom>
        </p:spPr>
      </p:pic>
      <p:pic>
        <p:nvPicPr>
          <p:cNvPr id="29" name="Immagine 28">
            <a:extLst>
              <a:ext uri="{FF2B5EF4-FFF2-40B4-BE49-F238E27FC236}">
                <a16:creationId xmlns:a16="http://schemas.microsoft.com/office/drawing/2014/main" id="{389035DD-30BA-2B41-A428-220BC53AEC10}"/>
              </a:ext>
            </a:extLst>
          </p:cNvPr>
          <p:cNvPicPr>
            <a:picLocks noChangeAspect="1"/>
          </p:cNvPicPr>
          <p:nvPr/>
        </p:nvPicPr>
        <p:blipFill>
          <a:blip r:embed="rId19"/>
          <a:stretch>
            <a:fillRect/>
          </a:stretch>
        </p:blipFill>
        <p:spPr>
          <a:xfrm>
            <a:off x="580732" y="1886867"/>
            <a:ext cx="657843" cy="645272"/>
          </a:xfrm>
          <a:prstGeom prst="rect">
            <a:avLst/>
          </a:prstGeom>
        </p:spPr>
      </p:pic>
      <p:pic>
        <p:nvPicPr>
          <p:cNvPr id="30" name="Immagine 29">
            <a:extLst>
              <a:ext uri="{FF2B5EF4-FFF2-40B4-BE49-F238E27FC236}">
                <a16:creationId xmlns:a16="http://schemas.microsoft.com/office/drawing/2014/main" id="{E0085AF1-10BE-4D47-9B8D-15B3EB16D746}"/>
              </a:ext>
            </a:extLst>
          </p:cNvPr>
          <p:cNvPicPr>
            <a:picLocks noChangeAspect="1"/>
          </p:cNvPicPr>
          <p:nvPr/>
        </p:nvPicPr>
        <p:blipFill>
          <a:blip r:embed="rId20"/>
          <a:stretch>
            <a:fillRect/>
          </a:stretch>
        </p:blipFill>
        <p:spPr>
          <a:xfrm>
            <a:off x="6493593" y="4461466"/>
            <a:ext cx="657843" cy="647644"/>
          </a:xfrm>
          <a:prstGeom prst="rect">
            <a:avLst/>
          </a:prstGeom>
          <a:ln>
            <a:noFill/>
          </a:ln>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fill="hold"/>
                                        <p:tgtEl>
                                          <p:spTgt spid="40"/>
                                        </p:tgtEl>
                                        <p:attrNameLst>
                                          <p:attrName>ppt_x</p:attrName>
                                        </p:attrNameLst>
                                      </p:cBhvr>
                                      <p:tavLst>
                                        <p:tav tm="0">
                                          <p:val>
                                            <p:strVal val="#ppt_x"/>
                                          </p:val>
                                        </p:tav>
                                        <p:tav tm="100000">
                                          <p:val>
                                            <p:strVal val="#ppt_x"/>
                                          </p:val>
                                        </p:tav>
                                      </p:tavLst>
                                    </p:anim>
                                    <p:anim calcmode="lin" valueType="num">
                                      <p:cBhvr additive="base">
                                        <p:cTn id="100" dur="500" fill="hold"/>
                                        <p:tgtEl>
                                          <p:spTgt spid="4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ppt_x"/>
                                          </p:val>
                                        </p:tav>
                                        <p:tav tm="100000">
                                          <p:val>
                                            <p:strVal val="#ppt_x"/>
                                          </p:val>
                                        </p:tav>
                                      </p:tavLst>
                                    </p:anim>
                                    <p:anim calcmode="lin" valueType="num">
                                      <p:cBhvr additive="base">
                                        <p:cTn id="10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app analysis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59800" y="101862"/>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en-US" dirty="0">
                <a:solidFill>
                  <a:srgbClr val="FF0000"/>
                </a:solidFill>
              </a:rPr>
              <a:t>… that your </a:t>
            </a:r>
            <a:r>
              <a:rPr lang="en-US" dirty="0"/>
              <a:t>neighbor</a:t>
            </a:r>
            <a:r>
              <a:rPr lang="en-US" dirty="0">
                <a:solidFill>
                  <a:srgbClr val="FF0000"/>
                </a:solidFill>
              </a:rPr>
              <a:t> bought on Amazon (for 2 peanuts)! </a:t>
            </a:r>
            <a:r>
              <a:rPr lang="en-US"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Mobile: the risk is </a:t>
            </a:r>
            <a:r>
              <a:rPr lang="en-US" sz="2400" i="1" dirty="0"/>
              <a:t>your</a:t>
            </a:r>
            <a:r>
              <a:rPr lang="en-US" sz="2400" dirty="0"/>
              <a:t> fault.</a:t>
            </a:r>
          </a:p>
          <a:p>
            <a:pPr algn="ctr"/>
            <a:r>
              <a:rPr lang="en-US" sz="2400" dirty="0"/>
              <a:t>IoT: the risk depends on your and others’ choices.</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801</TotalTime>
  <Words>1867</Words>
  <Application>Microsoft Macintosh PowerPoint</Application>
  <PresentationFormat>Widescreen</PresentationFormat>
  <Paragraphs>181</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IS THERE a MOBILE-IOT SECURITY PROBLEM?</vt:lpstr>
      <vt:lpstr>IS there «ACTUALLY» a mobile-iot seurity problem?</vt:lpstr>
      <vt:lpstr>The role of Mobile Apps in the IoT Ecosystem</vt:lpstr>
      <vt:lpstr>Analyzing the ecosystem: limitations</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87</cp:revision>
  <dcterms:created xsi:type="dcterms:W3CDTF">2019-09-24T13:43:21Z</dcterms:created>
  <dcterms:modified xsi:type="dcterms:W3CDTF">2019-09-30T09:47:42Z</dcterms:modified>
</cp:coreProperties>
</file>